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0" r:id="rId3"/>
    <p:sldId id="261" r:id="rId4"/>
    <p:sldId id="263" r:id="rId5"/>
    <p:sldId id="276" r:id="rId6"/>
    <p:sldId id="264" r:id="rId7"/>
    <p:sldId id="266" r:id="rId8"/>
    <p:sldId id="262" r:id="rId9"/>
    <p:sldId id="267" r:id="rId10"/>
    <p:sldId id="268" r:id="rId11"/>
    <p:sldId id="269" r:id="rId12"/>
    <p:sldId id="270" r:id="rId13"/>
    <p:sldId id="280" r:id="rId14"/>
    <p:sldId id="275" r:id="rId15"/>
    <p:sldId id="277" r:id="rId16"/>
    <p:sldId id="278" r:id="rId17"/>
    <p:sldId id="279" r:id="rId18"/>
    <p:sldId id="281" r:id="rId19"/>
    <p:sldId id="282"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16DC8-A9FE-4D67-994F-E634063DF31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49E8B97D-C83A-40A6-9358-EB0A4B7203F1}">
      <dgm:prSet phldrT="[Texto]" custT="1"/>
      <dgm:spPr/>
      <dgm:t>
        <a:bodyPr/>
        <a:lstStyle/>
        <a:p>
          <a:r>
            <a:rPr lang="es-MX" sz="1800" dirty="0" smtClean="0"/>
            <a:t>Primer Nivel</a:t>
          </a:r>
          <a:endParaRPr lang="es-MX" sz="1800" dirty="0"/>
        </a:p>
      </dgm:t>
    </dgm:pt>
    <dgm:pt modelId="{A93BF95E-BD0A-4039-8688-B59F55FB0A29}" type="parTrans" cxnId="{92402895-2CD3-4268-897F-A5EEC4B24439}">
      <dgm:prSet/>
      <dgm:spPr/>
      <dgm:t>
        <a:bodyPr/>
        <a:lstStyle/>
        <a:p>
          <a:endParaRPr lang="es-MX"/>
        </a:p>
      </dgm:t>
    </dgm:pt>
    <dgm:pt modelId="{AEC0C341-0784-476C-A493-3AE8E95588D7}" type="sibTrans" cxnId="{92402895-2CD3-4268-897F-A5EEC4B24439}">
      <dgm:prSet/>
      <dgm:spPr/>
      <dgm:t>
        <a:bodyPr/>
        <a:lstStyle/>
        <a:p>
          <a:endParaRPr lang="es-MX"/>
        </a:p>
      </dgm:t>
    </dgm:pt>
    <dgm:pt modelId="{C5C9F4E0-1BA0-4840-84CC-AEBBF0C91EFC}">
      <dgm:prSet phldrT="[Texto]" custT="1"/>
      <dgm:spPr/>
      <dgm:t>
        <a:bodyPr/>
        <a:lstStyle/>
        <a:p>
          <a:r>
            <a:rPr lang="es-MX" sz="1800" dirty="0" smtClean="0">
              <a:solidFill>
                <a:schemeClr val="tx1"/>
              </a:solidFill>
            </a:rPr>
            <a:t>Estrategia de intervención</a:t>
          </a:r>
          <a:endParaRPr lang="es-MX" sz="1800" dirty="0">
            <a:solidFill>
              <a:schemeClr val="tx1"/>
            </a:solidFill>
          </a:endParaRPr>
        </a:p>
      </dgm:t>
    </dgm:pt>
    <dgm:pt modelId="{48F8CA96-9441-4D10-9CEF-D474E9E36005}" type="parTrans" cxnId="{F3EE30D4-CE31-496D-B0B7-FF45B436CC6A}">
      <dgm:prSet/>
      <dgm:spPr/>
      <dgm:t>
        <a:bodyPr/>
        <a:lstStyle/>
        <a:p>
          <a:endParaRPr lang="es-MX"/>
        </a:p>
      </dgm:t>
    </dgm:pt>
    <dgm:pt modelId="{0979274D-FB0F-4B1B-904C-761453B32ACD}" type="sibTrans" cxnId="{F3EE30D4-CE31-496D-B0B7-FF45B436CC6A}">
      <dgm:prSet/>
      <dgm:spPr/>
      <dgm:t>
        <a:bodyPr/>
        <a:lstStyle/>
        <a:p>
          <a:endParaRPr lang="es-MX"/>
        </a:p>
      </dgm:t>
    </dgm:pt>
    <dgm:pt modelId="{B66E30B8-07DB-484E-8E26-B326FC4715EB}">
      <dgm:prSet phldrT="[Texto]" custT="1"/>
      <dgm:spPr/>
      <dgm:t>
        <a:bodyPr/>
        <a:lstStyle/>
        <a:p>
          <a:r>
            <a:rPr lang="es-MX" sz="1800" dirty="0" smtClean="0"/>
            <a:t>Retomar el PI y el convenio entre CONAFOR y GOB. Del ESTADO.</a:t>
          </a:r>
          <a:endParaRPr lang="es-MX" sz="1800" dirty="0"/>
        </a:p>
      </dgm:t>
    </dgm:pt>
    <dgm:pt modelId="{FBD60A5C-DA8A-4E8D-B8C7-B5878CC66E8D}" type="parTrans" cxnId="{D3A39EFC-9DD2-44E9-8B35-A113D596231E}">
      <dgm:prSet/>
      <dgm:spPr/>
      <dgm:t>
        <a:bodyPr/>
        <a:lstStyle/>
        <a:p>
          <a:endParaRPr lang="es-MX"/>
        </a:p>
      </dgm:t>
    </dgm:pt>
    <dgm:pt modelId="{20D97A22-7BF0-42AA-A92C-5DC7CF72E9BE}" type="sibTrans" cxnId="{D3A39EFC-9DD2-44E9-8B35-A113D596231E}">
      <dgm:prSet/>
      <dgm:spPr/>
      <dgm:t>
        <a:bodyPr/>
        <a:lstStyle/>
        <a:p>
          <a:endParaRPr lang="es-MX"/>
        </a:p>
      </dgm:t>
    </dgm:pt>
    <dgm:pt modelId="{D99C05F9-063D-4562-A492-5BDCA65C3BE6}">
      <dgm:prSet phldrT="[Texto]" custT="1"/>
      <dgm:spPr/>
      <dgm:t>
        <a:bodyPr/>
        <a:lstStyle/>
        <a:p>
          <a:r>
            <a:rPr lang="es-MX" sz="1600" dirty="0" smtClean="0">
              <a:solidFill>
                <a:schemeClr val="tx1"/>
              </a:solidFill>
            </a:rPr>
            <a:t>Arreglos institucionales</a:t>
          </a:r>
          <a:endParaRPr lang="es-MX" sz="1600" dirty="0"/>
        </a:p>
      </dgm:t>
    </dgm:pt>
    <dgm:pt modelId="{61430FCA-FC6F-46D4-8832-E1C0346DFACD}" type="parTrans" cxnId="{4016E508-1125-4D46-AAB7-D292D902058C}">
      <dgm:prSet/>
      <dgm:spPr/>
      <dgm:t>
        <a:bodyPr/>
        <a:lstStyle/>
        <a:p>
          <a:endParaRPr lang="es-MX"/>
        </a:p>
      </dgm:t>
    </dgm:pt>
    <dgm:pt modelId="{AFA20EDD-78F2-4902-9338-1BB1AF4C6342}" type="sibTrans" cxnId="{4016E508-1125-4D46-AAB7-D292D902058C}">
      <dgm:prSet/>
      <dgm:spPr/>
      <dgm:t>
        <a:bodyPr/>
        <a:lstStyle/>
        <a:p>
          <a:endParaRPr lang="es-MX"/>
        </a:p>
      </dgm:t>
    </dgm:pt>
    <dgm:pt modelId="{9B548C18-2CFC-446B-B2C6-DC9D79E503E4}">
      <dgm:prSet phldrT="[Texto]" custT="1"/>
      <dgm:spPr/>
      <dgm:t>
        <a:bodyPr/>
        <a:lstStyle/>
        <a:p>
          <a:r>
            <a:rPr lang="es-MX" sz="1600" dirty="0" smtClean="0"/>
            <a:t>Mediante: convenios, programas especiales y Modificación a Reglas de Operación.</a:t>
          </a:r>
          <a:endParaRPr lang="es-MX" sz="1600" dirty="0"/>
        </a:p>
      </dgm:t>
    </dgm:pt>
    <dgm:pt modelId="{DA9DC0D7-FCF7-44CD-8551-2B257ECDD634}" type="parTrans" cxnId="{D4B25AD7-8821-40D4-8E80-8C55742A8B05}">
      <dgm:prSet/>
      <dgm:spPr/>
      <dgm:t>
        <a:bodyPr/>
        <a:lstStyle/>
        <a:p>
          <a:endParaRPr lang="es-MX"/>
        </a:p>
      </dgm:t>
    </dgm:pt>
    <dgm:pt modelId="{0DB48853-CE80-4BB1-9285-9A9B59FA438A}" type="sibTrans" cxnId="{D4B25AD7-8821-40D4-8E80-8C55742A8B05}">
      <dgm:prSet/>
      <dgm:spPr/>
      <dgm:t>
        <a:bodyPr/>
        <a:lstStyle/>
        <a:p>
          <a:endParaRPr lang="es-MX"/>
        </a:p>
      </dgm:t>
    </dgm:pt>
    <dgm:pt modelId="{916D24F7-103F-41FB-B363-BEB16D1C0707}">
      <dgm:prSet phldrT="[Texto]" custT="1"/>
      <dgm:spPr/>
      <dgm:t>
        <a:bodyPr/>
        <a:lstStyle/>
        <a:p>
          <a:r>
            <a:rPr lang="es-MX" sz="1600" dirty="0" smtClean="0"/>
            <a:t>Segundo Nivel</a:t>
          </a:r>
          <a:endParaRPr lang="es-MX" sz="1600" dirty="0"/>
        </a:p>
      </dgm:t>
    </dgm:pt>
    <dgm:pt modelId="{FE5EA3F3-0A5E-47E8-A9A0-674E8173FEF9}" type="parTrans" cxnId="{5656E294-2C75-474A-BE75-0FAB5DD9CA94}">
      <dgm:prSet/>
      <dgm:spPr/>
      <dgm:t>
        <a:bodyPr/>
        <a:lstStyle/>
        <a:p>
          <a:endParaRPr lang="es-MX"/>
        </a:p>
      </dgm:t>
    </dgm:pt>
    <dgm:pt modelId="{E5418140-CA07-453E-8055-D2D61E1B3181}" type="sibTrans" cxnId="{5656E294-2C75-474A-BE75-0FAB5DD9CA94}">
      <dgm:prSet/>
      <dgm:spPr/>
      <dgm:t>
        <a:bodyPr/>
        <a:lstStyle/>
        <a:p>
          <a:endParaRPr lang="es-MX"/>
        </a:p>
      </dgm:t>
    </dgm:pt>
    <dgm:pt modelId="{51DDA8F4-7580-4DF2-9E4A-86C1CF2B35A7}">
      <dgm:prSet phldrT="[Texto]" custT="1"/>
      <dgm:spPr/>
      <dgm:t>
        <a:bodyPr/>
        <a:lstStyle/>
        <a:p>
          <a:r>
            <a:rPr lang="es-MX" sz="1600" dirty="0" smtClean="0">
              <a:solidFill>
                <a:schemeClr val="tx1"/>
              </a:solidFill>
            </a:rPr>
            <a:t>Segundo nivel de intervención:</a:t>
          </a:r>
          <a:endParaRPr lang="es-MX" sz="1600" dirty="0">
            <a:solidFill>
              <a:schemeClr val="tx1"/>
            </a:solidFill>
          </a:endParaRPr>
        </a:p>
      </dgm:t>
    </dgm:pt>
    <dgm:pt modelId="{5C9E9D3C-758B-4EBB-A6B1-ACD0C4856FAA}" type="parTrans" cxnId="{4F275ABE-148D-46FF-B091-DDBF3D78C249}">
      <dgm:prSet/>
      <dgm:spPr/>
      <dgm:t>
        <a:bodyPr/>
        <a:lstStyle/>
        <a:p>
          <a:endParaRPr lang="es-MX"/>
        </a:p>
      </dgm:t>
    </dgm:pt>
    <dgm:pt modelId="{813BEC98-17CB-4045-AABA-C48BB9B87D46}" type="sibTrans" cxnId="{4F275ABE-148D-46FF-B091-DDBF3D78C249}">
      <dgm:prSet/>
      <dgm:spPr/>
      <dgm:t>
        <a:bodyPr/>
        <a:lstStyle/>
        <a:p>
          <a:endParaRPr lang="es-MX"/>
        </a:p>
      </dgm:t>
    </dgm:pt>
    <dgm:pt modelId="{A9B76FB1-C8B9-49CA-A452-30207AD5AE91}">
      <dgm:prSet phldrT="[Texto]" custT="1"/>
      <dgm:spPr/>
      <dgm:t>
        <a:bodyPr/>
        <a:lstStyle/>
        <a:p>
          <a:r>
            <a:rPr lang="es-MX" sz="1600" dirty="0" smtClean="0"/>
            <a:t>Alineación de políticas publicas</a:t>
          </a:r>
          <a:endParaRPr lang="es-MX" sz="1600" dirty="0"/>
        </a:p>
      </dgm:t>
    </dgm:pt>
    <dgm:pt modelId="{0394EF18-4B83-459E-89F1-CD473E4CF917}" type="parTrans" cxnId="{E27D49A4-7EEF-4182-B240-E4F4946AF3FA}">
      <dgm:prSet/>
      <dgm:spPr/>
      <dgm:t>
        <a:bodyPr/>
        <a:lstStyle/>
        <a:p>
          <a:endParaRPr lang="es-MX"/>
        </a:p>
      </dgm:t>
    </dgm:pt>
    <dgm:pt modelId="{6A1C7DE6-4D29-48A3-A657-6E45865A560C}" type="sibTrans" cxnId="{E27D49A4-7EEF-4182-B240-E4F4946AF3FA}">
      <dgm:prSet/>
      <dgm:spPr/>
      <dgm:t>
        <a:bodyPr/>
        <a:lstStyle/>
        <a:p>
          <a:endParaRPr lang="es-MX"/>
        </a:p>
      </dgm:t>
    </dgm:pt>
    <dgm:pt modelId="{0540D3A9-24F2-442B-8766-324F2605DCB2}">
      <dgm:prSet phldrT="[Texto]" custT="1"/>
      <dgm:spPr/>
      <dgm:t>
        <a:bodyPr/>
        <a:lstStyle/>
        <a:p>
          <a:r>
            <a:rPr lang="es-MX" sz="1800" dirty="0" smtClean="0"/>
            <a:t>Definir quien o quienes tendrán la atribución para la implementación de la IRE</a:t>
          </a:r>
          <a:endParaRPr lang="es-MX" sz="1800" dirty="0"/>
        </a:p>
      </dgm:t>
    </dgm:pt>
    <dgm:pt modelId="{9049F373-CCE2-4290-8C28-9E1F54D9DA60}" type="parTrans" cxnId="{693975BA-CB08-4888-AD9A-EC0277D07642}">
      <dgm:prSet/>
      <dgm:spPr/>
      <dgm:t>
        <a:bodyPr/>
        <a:lstStyle/>
        <a:p>
          <a:endParaRPr lang="es-MX"/>
        </a:p>
      </dgm:t>
    </dgm:pt>
    <dgm:pt modelId="{5B978DCC-F3B6-4604-8FE9-C823557B73EC}" type="sibTrans" cxnId="{693975BA-CB08-4888-AD9A-EC0277D07642}">
      <dgm:prSet/>
      <dgm:spPr/>
      <dgm:t>
        <a:bodyPr/>
        <a:lstStyle/>
        <a:p>
          <a:endParaRPr lang="es-MX"/>
        </a:p>
      </dgm:t>
    </dgm:pt>
    <dgm:pt modelId="{2D36B385-AA18-43C4-8FEF-43D7E6F7F8F6}">
      <dgm:prSet phldrT="[Texto]" custT="1"/>
      <dgm:spPr/>
      <dgm:t>
        <a:bodyPr/>
        <a:lstStyle/>
        <a:p>
          <a:r>
            <a:rPr lang="es-MX" sz="1600" dirty="0" smtClean="0"/>
            <a:t>que busca? La focalización de programas de subsidios (DRS).</a:t>
          </a:r>
          <a:endParaRPr lang="es-MX" sz="1600" dirty="0"/>
        </a:p>
      </dgm:t>
    </dgm:pt>
    <dgm:pt modelId="{730772F2-69D0-4A47-AF4D-E1B4BE4A22CF}" type="parTrans" cxnId="{3B2DD488-BF52-47C8-852E-080247F484C0}">
      <dgm:prSet/>
      <dgm:spPr/>
      <dgm:t>
        <a:bodyPr/>
        <a:lstStyle/>
        <a:p>
          <a:endParaRPr lang="es-MX"/>
        </a:p>
      </dgm:t>
    </dgm:pt>
    <dgm:pt modelId="{882991B1-A8D4-4495-805C-8024DB3C05C7}" type="sibTrans" cxnId="{3B2DD488-BF52-47C8-852E-080247F484C0}">
      <dgm:prSet/>
      <dgm:spPr/>
      <dgm:t>
        <a:bodyPr/>
        <a:lstStyle/>
        <a:p>
          <a:endParaRPr lang="es-MX"/>
        </a:p>
      </dgm:t>
    </dgm:pt>
    <dgm:pt modelId="{B06CBFFB-F138-4766-9EE3-1818491507F8}">
      <dgm:prSet phldrT="[Texto]" custT="1"/>
      <dgm:spPr/>
      <dgm:t>
        <a:bodyPr/>
        <a:lstStyle/>
        <a:p>
          <a:r>
            <a:rPr lang="es-MX" sz="1600" dirty="0" smtClean="0"/>
            <a:t>Mecanismos de intervención</a:t>
          </a:r>
          <a:endParaRPr lang="es-MX" sz="1600" dirty="0"/>
        </a:p>
      </dgm:t>
    </dgm:pt>
    <dgm:pt modelId="{01A2C813-18B8-49A5-A298-920A7706F32C}" type="parTrans" cxnId="{4D175992-56BB-4530-BD5C-6790F9119D5D}">
      <dgm:prSet/>
      <dgm:spPr/>
      <dgm:t>
        <a:bodyPr/>
        <a:lstStyle/>
        <a:p>
          <a:endParaRPr lang="es-MX"/>
        </a:p>
      </dgm:t>
    </dgm:pt>
    <dgm:pt modelId="{2E1DEAAD-4AE9-401D-8218-A78566599F21}" type="sibTrans" cxnId="{4D175992-56BB-4530-BD5C-6790F9119D5D}">
      <dgm:prSet/>
      <dgm:spPr/>
      <dgm:t>
        <a:bodyPr/>
        <a:lstStyle/>
        <a:p>
          <a:endParaRPr lang="es-MX"/>
        </a:p>
      </dgm:t>
    </dgm:pt>
    <dgm:pt modelId="{84FCCE01-334C-4EFD-8B0C-366A15AA115C}">
      <dgm:prSet phldrT="[Texto]" custT="1"/>
      <dgm:spPr/>
      <dgm:t>
        <a:bodyPr/>
        <a:lstStyle/>
        <a:p>
          <a:r>
            <a:rPr lang="es-MX" sz="1600" dirty="0" smtClean="0"/>
            <a:t>Seguimiento</a:t>
          </a:r>
          <a:endParaRPr lang="es-MX" sz="1600" dirty="0"/>
        </a:p>
      </dgm:t>
    </dgm:pt>
    <dgm:pt modelId="{18C0EC2E-E0E9-4979-B695-8CD9720DD1F6}" type="parTrans" cxnId="{8698A7B5-76BA-4CCB-AF4D-AD18A8599AA7}">
      <dgm:prSet/>
      <dgm:spPr/>
      <dgm:t>
        <a:bodyPr/>
        <a:lstStyle/>
        <a:p>
          <a:endParaRPr lang="es-MX"/>
        </a:p>
      </dgm:t>
    </dgm:pt>
    <dgm:pt modelId="{AB3DBFFD-1ABC-44D6-ABCC-ED4AAE67BC03}" type="sibTrans" cxnId="{8698A7B5-76BA-4CCB-AF4D-AD18A8599AA7}">
      <dgm:prSet/>
      <dgm:spPr/>
      <dgm:t>
        <a:bodyPr/>
        <a:lstStyle/>
        <a:p>
          <a:endParaRPr lang="es-MX"/>
        </a:p>
      </dgm:t>
    </dgm:pt>
    <dgm:pt modelId="{D155F2F6-447B-4EC6-B2B9-4D58E8AB8D42}">
      <dgm:prSet phldrT="[Texto]" custT="1"/>
      <dgm:spPr/>
      <dgm:t>
        <a:bodyPr/>
        <a:lstStyle/>
        <a:p>
          <a:r>
            <a:rPr lang="es-MX" sz="1600" dirty="0" smtClean="0"/>
            <a:t>Integrar grupos de trabajo por cada línea de acción definida en el PI de la IRE.</a:t>
          </a:r>
          <a:endParaRPr lang="es-MX" sz="1600" dirty="0"/>
        </a:p>
      </dgm:t>
    </dgm:pt>
    <dgm:pt modelId="{9C5363C3-C407-4893-9F47-C864FEE4C307}" type="parTrans" cxnId="{E21F821B-D7CF-44A6-8F2B-2F0F39361E2F}">
      <dgm:prSet/>
      <dgm:spPr/>
      <dgm:t>
        <a:bodyPr/>
        <a:lstStyle/>
        <a:p>
          <a:endParaRPr lang="es-MX"/>
        </a:p>
      </dgm:t>
    </dgm:pt>
    <dgm:pt modelId="{DB52C860-4025-4B2B-8AF3-187F755041AC}" type="sibTrans" cxnId="{E21F821B-D7CF-44A6-8F2B-2F0F39361E2F}">
      <dgm:prSet/>
      <dgm:spPr/>
      <dgm:t>
        <a:bodyPr/>
        <a:lstStyle/>
        <a:p>
          <a:endParaRPr lang="es-MX"/>
        </a:p>
      </dgm:t>
    </dgm:pt>
    <dgm:pt modelId="{7EFD507A-C291-403E-B1F4-4C0FC4ECD758}">
      <dgm:prSet phldrT="[Texto]" custT="1"/>
      <dgm:spPr/>
      <dgm:t>
        <a:bodyPr/>
        <a:lstStyle/>
        <a:p>
          <a:r>
            <a:rPr lang="es-MX" sz="1600" dirty="0" smtClean="0"/>
            <a:t>Someter a aprobación del GT REDD plus.</a:t>
          </a:r>
          <a:endParaRPr lang="es-MX" sz="1600" dirty="0"/>
        </a:p>
      </dgm:t>
    </dgm:pt>
    <dgm:pt modelId="{D9B8DE16-27B9-4DDB-B76C-271909ADB0EC}" type="parTrans" cxnId="{3320805E-ED82-4B27-90F7-2C574A8A5398}">
      <dgm:prSet/>
      <dgm:spPr/>
      <dgm:t>
        <a:bodyPr/>
        <a:lstStyle/>
        <a:p>
          <a:endParaRPr lang="es-MX"/>
        </a:p>
      </dgm:t>
    </dgm:pt>
    <dgm:pt modelId="{3ABAB80E-ABE2-4E41-A9D8-75D37A653728}" type="sibTrans" cxnId="{3320805E-ED82-4B27-90F7-2C574A8A5398}">
      <dgm:prSet/>
      <dgm:spPr/>
      <dgm:t>
        <a:bodyPr/>
        <a:lstStyle/>
        <a:p>
          <a:endParaRPr lang="es-MX"/>
        </a:p>
      </dgm:t>
    </dgm:pt>
    <dgm:pt modelId="{C7DE22A3-7D9C-4119-8824-75B67F1A3365}">
      <dgm:prSet custT="1"/>
      <dgm:spPr/>
      <dgm:t>
        <a:bodyPr/>
        <a:lstStyle/>
        <a:p>
          <a:r>
            <a:rPr lang="es-MX" sz="1600" dirty="0" smtClean="0"/>
            <a:t>Tercer Nivel</a:t>
          </a:r>
        </a:p>
        <a:p>
          <a:r>
            <a:rPr lang="es-MX" sz="1600" dirty="0" smtClean="0"/>
            <a:t>1.- ?? Alguien encargado de la implementación de la IRE y de gestionar los arreglos institucionales.</a:t>
          </a:r>
        </a:p>
        <a:p>
          <a:r>
            <a:rPr lang="es-MX" sz="1600" dirty="0" smtClean="0"/>
            <a:t>Cuarto Nivel: los arreglos locales, a nivel ejidal y predial (CONAFOR)</a:t>
          </a:r>
        </a:p>
        <a:p>
          <a:endParaRPr lang="es-MX" sz="1400" dirty="0" smtClean="0"/>
        </a:p>
        <a:p>
          <a:endParaRPr lang="es-MX" sz="1400" dirty="0" smtClean="0"/>
        </a:p>
        <a:p>
          <a:endParaRPr lang="es-MX" sz="1400" dirty="0" smtClean="0"/>
        </a:p>
        <a:p>
          <a:endParaRPr lang="es-MX" sz="1400" dirty="0" smtClean="0"/>
        </a:p>
        <a:p>
          <a:endParaRPr lang="es-MX" sz="1400" dirty="0" smtClean="0"/>
        </a:p>
      </dgm:t>
    </dgm:pt>
    <dgm:pt modelId="{CEE0579D-7BF6-4BC6-B10B-B0C76225B700}" type="parTrans" cxnId="{1CDD0E52-95FE-45C5-9F9E-EB06F5B00E46}">
      <dgm:prSet/>
      <dgm:spPr/>
      <dgm:t>
        <a:bodyPr/>
        <a:lstStyle/>
        <a:p>
          <a:endParaRPr lang="es-MX"/>
        </a:p>
      </dgm:t>
    </dgm:pt>
    <dgm:pt modelId="{4A25FEA3-3AB5-44A4-B414-3022E00D9F02}" type="sibTrans" cxnId="{1CDD0E52-95FE-45C5-9F9E-EB06F5B00E46}">
      <dgm:prSet/>
      <dgm:spPr/>
      <dgm:t>
        <a:bodyPr/>
        <a:lstStyle/>
        <a:p>
          <a:endParaRPr lang="es-MX"/>
        </a:p>
      </dgm:t>
    </dgm:pt>
    <dgm:pt modelId="{5063C7A2-DCBF-4744-A5B6-87E0E49390C3}" type="pres">
      <dgm:prSet presAssocID="{31216DC8-A9FE-4D67-994F-E634063DF318}" presName="Name0" presStyleCnt="0">
        <dgm:presLayoutVars>
          <dgm:dir/>
          <dgm:resizeHandles val="exact"/>
        </dgm:presLayoutVars>
      </dgm:prSet>
      <dgm:spPr/>
      <dgm:t>
        <a:bodyPr/>
        <a:lstStyle/>
        <a:p>
          <a:endParaRPr lang="es-MX"/>
        </a:p>
      </dgm:t>
    </dgm:pt>
    <dgm:pt modelId="{AFD37542-4D34-4A86-A3B6-0FB52DA60DBF}" type="pres">
      <dgm:prSet presAssocID="{49E8B97D-C83A-40A6-9358-EB0A4B7203F1}" presName="node" presStyleLbl="node1" presStyleIdx="0" presStyleCnt="4" custScaleX="205713">
        <dgm:presLayoutVars>
          <dgm:bulletEnabled val="1"/>
        </dgm:presLayoutVars>
      </dgm:prSet>
      <dgm:spPr/>
      <dgm:t>
        <a:bodyPr/>
        <a:lstStyle/>
        <a:p>
          <a:endParaRPr lang="es-MX"/>
        </a:p>
      </dgm:t>
    </dgm:pt>
    <dgm:pt modelId="{57605E44-24A4-45CB-916B-DB9E50DF482F}" type="pres">
      <dgm:prSet presAssocID="{AEC0C341-0784-476C-A493-3AE8E95588D7}" presName="sibTrans" presStyleCnt="0"/>
      <dgm:spPr/>
    </dgm:pt>
    <dgm:pt modelId="{3E312072-C8B1-43C1-8008-15F454409503}" type="pres">
      <dgm:prSet presAssocID="{D99C05F9-063D-4562-A492-5BDCA65C3BE6}" presName="node" presStyleLbl="node1" presStyleIdx="1" presStyleCnt="4" custScaleX="178631">
        <dgm:presLayoutVars>
          <dgm:bulletEnabled val="1"/>
        </dgm:presLayoutVars>
      </dgm:prSet>
      <dgm:spPr/>
      <dgm:t>
        <a:bodyPr/>
        <a:lstStyle/>
        <a:p>
          <a:endParaRPr lang="es-MX"/>
        </a:p>
      </dgm:t>
    </dgm:pt>
    <dgm:pt modelId="{A073D164-6E37-43DB-93EA-65154299B9C1}" type="pres">
      <dgm:prSet presAssocID="{AFA20EDD-78F2-4902-9338-1BB1AF4C6342}" presName="sibTrans" presStyleCnt="0"/>
      <dgm:spPr/>
    </dgm:pt>
    <dgm:pt modelId="{BDDE51B8-F6B0-484F-A172-A1D54DEEAAA3}" type="pres">
      <dgm:prSet presAssocID="{916D24F7-103F-41FB-B363-BEB16D1C0707}" presName="node" presStyleLbl="node1" presStyleIdx="2" presStyleCnt="4" custScaleX="191123" custLinFactNeighborX="31423" custLinFactNeighborY="3279">
        <dgm:presLayoutVars>
          <dgm:bulletEnabled val="1"/>
        </dgm:presLayoutVars>
      </dgm:prSet>
      <dgm:spPr/>
      <dgm:t>
        <a:bodyPr/>
        <a:lstStyle/>
        <a:p>
          <a:endParaRPr lang="es-MX"/>
        </a:p>
      </dgm:t>
    </dgm:pt>
    <dgm:pt modelId="{4DF96B4B-7F4C-4AF6-8571-06BB547DE77C}" type="pres">
      <dgm:prSet presAssocID="{E5418140-CA07-453E-8055-D2D61E1B3181}" presName="sibTrans" presStyleCnt="0"/>
      <dgm:spPr/>
    </dgm:pt>
    <dgm:pt modelId="{9A80F6CD-DB19-4667-A811-5C9FB913DE68}" type="pres">
      <dgm:prSet presAssocID="{C7DE22A3-7D9C-4119-8824-75B67F1A3365}" presName="node" presStyleLbl="node1" presStyleIdx="3" presStyleCnt="4" custScaleX="194816" custLinFactNeighborX="-16132" custLinFactNeighborY="-2488">
        <dgm:presLayoutVars>
          <dgm:bulletEnabled val="1"/>
        </dgm:presLayoutVars>
      </dgm:prSet>
      <dgm:spPr/>
      <dgm:t>
        <a:bodyPr/>
        <a:lstStyle/>
        <a:p>
          <a:endParaRPr lang="es-MX"/>
        </a:p>
      </dgm:t>
    </dgm:pt>
  </dgm:ptLst>
  <dgm:cxnLst>
    <dgm:cxn modelId="{E27D49A4-7EEF-4182-B240-E4F4946AF3FA}" srcId="{916D24F7-103F-41FB-B363-BEB16D1C0707}" destId="{A9B76FB1-C8B9-49CA-A452-30207AD5AE91}" srcOrd="1" destOrd="0" parTransId="{0394EF18-4B83-459E-89F1-CD473E4CF917}" sibTransId="{6A1C7DE6-4D29-48A3-A657-6E45865A560C}"/>
    <dgm:cxn modelId="{498816AC-CFE5-4EBA-8730-5ED0A830D7DE}" type="presOf" srcId="{51DDA8F4-7580-4DF2-9E4A-86C1CF2B35A7}" destId="{BDDE51B8-F6B0-484F-A172-A1D54DEEAAA3}" srcOrd="0" destOrd="1" presId="urn:microsoft.com/office/officeart/2005/8/layout/hList6"/>
    <dgm:cxn modelId="{4D175992-56BB-4530-BD5C-6790F9119D5D}" srcId="{916D24F7-103F-41FB-B363-BEB16D1C0707}" destId="{B06CBFFB-F138-4766-9EE3-1818491507F8}" srcOrd="2" destOrd="0" parTransId="{01A2C813-18B8-49A5-A298-920A7706F32C}" sibTransId="{2E1DEAAD-4AE9-401D-8218-A78566599F21}"/>
    <dgm:cxn modelId="{69D4B96D-1439-431A-AA22-CD805635D8E1}" type="presOf" srcId="{916D24F7-103F-41FB-B363-BEB16D1C0707}" destId="{BDDE51B8-F6B0-484F-A172-A1D54DEEAAA3}" srcOrd="0" destOrd="0" presId="urn:microsoft.com/office/officeart/2005/8/layout/hList6"/>
    <dgm:cxn modelId="{70356FDF-DA5E-4431-A5D7-D62A6E17E52E}" type="presOf" srcId="{49E8B97D-C83A-40A6-9358-EB0A4B7203F1}" destId="{AFD37542-4D34-4A86-A3B6-0FB52DA60DBF}" srcOrd="0" destOrd="0" presId="urn:microsoft.com/office/officeart/2005/8/layout/hList6"/>
    <dgm:cxn modelId="{8DE99673-7645-41AE-B5E9-241E49F7A555}" type="presOf" srcId="{31216DC8-A9FE-4D67-994F-E634063DF318}" destId="{5063C7A2-DCBF-4744-A5B6-87E0E49390C3}" srcOrd="0" destOrd="0" presId="urn:microsoft.com/office/officeart/2005/8/layout/hList6"/>
    <dgm:cxn modelId="{4F275ABE-148D-46FF-B091-DDBF3D78C249}" srcId="{916D24F7-103F-41FB-B363-BEB16D1C0707}" destId="{51DDA8F4-7580-4DF2-9E4A-86C1CF2B35A7}" srcOrd="0" destOrd="0" parTransId="{5C9E9D3C-758B-4EBB-A6B1-ACD0C4856FAA}" sibTransId="{813BEC98-17CB-4045-AABA-C48BB9B87D46}"/>
    <dgm:cxn modelId="{53D01A95-02EA-4B40-8BA4-70E3747E3993}" type="presOf" srcId="{B66E30B8-07DB-484E-8E26-B326FC4715EB}" destId="{AFD37542-4D34-4A86-A3B6-0FB52DA60DBF}" srcOrd="0" destOrd="2" presId="urn:microsoft.com/office/officeart/2005/8/layout/hList6"/>
    <dgm:cxn modelId="{85B3EFED-B7C5-45AB-B144-F391260ED420}" type="presOf" srcId="{C5C9F4E0-1BA0-4840-84CC-AEBBF0C91EFC}" destId="{AFD37542-4D34-4A86-A3B6-0FB52DA60DBF}" srcOrd="0" destOrd="1" presId="urn:microsoft.com/office/officeart/2005/8/layout/hList6"/>
    <dgm:cxn modelId="{92402895-2CD3-4268-897F-A5EEC4B24439}" srcId="{31216DC8-A9FE-4D67-994F-E634063DF318}" destId="{49E8B97D-C83A-40A6-9358-EB0A4B7203F1}" srcOrd="0" destOrd="0" parTransId="{A93BF95E-BD0A-4039-8688-B59F55FB0A29}" sibTransId="{AEC0C341-0784-476C-A493-3AE8E95588D7}"/>
    <dgm:cxn modelId="{1E8D1CDF-F95E-4BD3-9F17-B65C3906AE70}" type="presOf" srcId="{7EFD507A-C291-403E-B1F4-4C0FC4ECD758}" destId="{BDDE51B8-F6B0-484F-A172-A1D54DEEAAA3}" srcOrd="0" destOrd="6" presId="urn:microsoft.com/office/officeart/2005/8/layout/hList6"/>
    <dgm:cxn modelId="{E21F821B-D7CF-44A6-8F2B-2F0F39361E2F}" srcId="{916D24F7-103F-41FB-B363-BEB16D1C0707}" destId="{D155F2F6-447B-4EC6-B2B9-4D58E8AB8D42}" srcOrd="4" destOrd="0" parTransId="{9C5363C3-C407-4893-9F47-C864FEE4C307}" sibTransId="{DB52C860-4025-4B2B-8AF3-187F755041AC}"/>
    <dgm:cxn modelId="{D3A39EFC-9DD2-44E9-8B35-A113D596231E}" srcId="{49E8B97D-C83A-40A6-9358-EB0A4B7203F1}" destId="{B66E30B8-07DB-484E-8E26-B326FC4715EB}" srcOrd="1" destOrd="0" parTransId="{FBD60A5C-DA8A-4E8D-B8C7-B5878CC66E8D}" sibTransId="{20D97A22-7BF0-42AA-A92C-5DC7CF72E9BE}"/>
    <dgm:cxn modelId="{3B2DD488-BF52-47C8-852E-080247F484C0}" srcId="{D99C05F9-063D-4562-A492-5BDCA65C3BE6}" destId="{2D36B385-AA18-43C4-8FEF-43D7E6F7F8F6}" srcOrd="1" destOrd="0" parTransId="{730772F2-69D0-4A47-AF4D-E1B4BE4A22CF}" sibTransId="{882991B1-A8D4-4495-805C-8024DB3C05C7}"/>
    <dgm:cxn modelId="{1CDD0E52-95FE-45C5-9F9E-EB06F5B00E46}" srcId="{31216DC8-A9FE-4D67-994F-E634063DF318}" destId="{C7DE22A3-7D9C-4119-8824-75B67F1A3365}" srcOrd="3" destOrd="0" parTransId="{CEE0579D-7BF6-4BC6-B10B-B0C76225B700}" sibTransId="{4A25FEA3-3AB5-44A4-B414-3022E00D9F02}"/>
    <dgm:cxn modelId="{5AEC4F5A-4F7C-430F-8233-B0936E18AAE2}" type="presOf" srcId="{84FCCE01-334C-4EFD-8B0C-366A15AA115C}" destId="{BDDE51B8-F6B0-484F-A172-A1D54DEEAAA3}" srcOrd="0" destOrd="4" presId="urn:microsoft.com/office/officeart/2005/8/layout/hList6"/>
    <dgm:cxn modelId="{F3EE30D4-CE31-496D-B0B7-FF45B436CC6A}" srcId="{49E8B97D-C83A-40A6-9358-EB0A4B7203F1}" destId="{C5C9F4E0-1BA0-4840-84CC-AEBBF0C91EFC}" srcOrd="0" destOrd="0" parTransId="{48F8CA96-9441-4D10-9CEF-D474E9E36005}" sibTransId="{0979274D-FB0F-4B1B-904C-761453B32ACD}"/>
    <dgm:cxn modelId="{693975BA-CB08-4888-AD9A-EC0277D07642}" srcId="{49E8B97D-C83A-40A6-9358-EB0A4B7203F1}" destId="{0540D3A9-24F2-442B-8766-324F2605DCB2}" srcOrd="2" destOrd="0" parTransId="{9049F373-CCE2-4290-8C28-9E1F54D9DA60}" sibTransId="{5B978DCC-F3B6-4604-8FE9-C823557B73EC}"/>
    <dgm:cxn modelId="{8698A7B5-76BA-4CCB-AF4D-AD18A8599AA7}" srcId="{916D24F7-103F-41FB-B363-BEB16D1C0707}" destId="{84FCCE01-334C-4EFD-8B0C-366A15AA115C}" srcOrd="3" destOrd="0" parTransId="{18C0EC2E-E0E9-4979-B695-8CD9720DD1F6}" sibTransId="{AB3DBFFD-1ABC-44D6-ABCC-ED4AAE67BC03}"/>
    <dgm:cxn modelId="{F823B932-781D-4EDC-8CE8-C4AE34A954DB}" type="presOf" srcId="{0540D3A9-24F2-442B-8766-324F2605DCB2}" destId="{AFD37542-4D34-4A86-A3B6-0FB52DA60DBF}" srcOrd="0" destOrd="3" presId="urn:microsoft.com/office/officeart/2005/8/layout/hList6"/>
    <dgm:cxn modelId="{4016E508-1125-4D46-AAB7-D292D902058C}" srcId="{31216DC8-A9FE-4D67-994F-E634063DF318}" destId="{D99C05F9-063D-4562-A492-5BDCA65C3BE6}" srcOrd="1" destOrd="0" parTransId="{61430FCA-FC6F-46D4-8832-E1C0346DFACD}" sibTransId="{AFA20EDD-78F2-4902-9338-1BB1AF4C6342}"/>
    <dgm:cxn modelId="{EDFF88E9-D1D3-43D5-AF00-A71498A89804}" type="presOf" srcId="{B06CBFFB-F138-4766-9EE3-1818491507F8}" destId="{BDDE51B8-F6B0-484F-A172-A1D54DEEAAA3}" srcOrd="0" destOrd="3" presId="urn:microsoft.com/office/officeart/2005/8/layout/hList6"/>
    <dgm:cxn modelId="{3320805E-ED82-4B27-90F7-2C574A8A5398}" srcId="{916D24F7-103F-41FB-B363-BEB16D1C0707}" destId="{7EFD507A-C291-403E-B1F4-4C0FC4ECD758}" srcOrd="5" destOrd="0" parTransId="{D9B8DE16-27B9-4DDB-B76C-271909ADB0EC}" sibTransId="{3ABAB80E-ABE2-4E41-A9D8-75D37A653728}"/>
    <dgm:cxn modelId="{1F65C2B2-7DAF-4500-B2DA-58EE85466667}" type="presOf" srcId="{2D36B385-AA18-43C4-8FEF-43D7E6F7F8F6}" destId="{3E312072-C8B1-43C1-8008-15F454409503}" srcOrd="0" destOrd="2" presId="urn:microsoft.com/office/officeart/2005/8/layout/hList6"/>
    <dgm:cxn modelId="{5AC17023-C44D-4A05-B79C-2355E7F19EB6}" type="presOf" srcId="{D99C05F9-063D-4562-A492-5BDCA65C3BE6}" destId="{3E312072-C8B1-43C1-8008-15F454409503}" srcOrd="0" destOrd="0" presId="urn:microsoft.com/office/officeart/2005/8/layout/hList6"/>
    <dgm:cxn modelId="{13F5683C-A3DB-4704-B050-56C075AE8D87}" type="presOf" srcId="{9B548C18-2CFC-446B-B2C6-DC9D79E503E4}" destId="{3E312072-C8B1-43C1-8008-15F454409503}" srcOrd="0" destOrd="1" presId="urn:microsoft.com/office/officeart/2005/8/layout/hList6"/>
    <dgm:cxn modelId="{CA9C57FF-8CC8-4504-8F30-6DA8C4ECC4B8}" type="presOf" srcId="{C7DE22A3-7D9C-4119-8824-75B67F1A3365}" destId="{9A80F6CD-DB19-4667-A811-5C9FB913DE68}" srcOrd="0" destOrd="0" presId="urn:microsoft.com/office/officeart/2005/8/layout/hList6"/>
    <dgm:cxn modelId="{19AF2781-CBFA-4193-966C-B0116E842860}" type="presOf" srcId="{A9B76FB1-C8B9-49CA-A452-30207AD5AE91}" destId="{BDDE51B8-F6B0-484F-A172-A1D54DEEAAA3}" srcOrd="0" destOrd="2" presId="urn:microsoft.com/office/officeart/2005/8/layout/hList6"/>
    <dgm:cxn modelId="{5656E294-2C75-474A-BE75-0FAB5DD9CA94}" srcId="{31216DC8-A9FE-4D67-994F-E634063DF318}" destId="{916D24F7-103F-41FB-B363-BEB16D1C0707}" srcOrd="2" destOrd="0" parTransId="{FE5EA3F3-0A5E-47E8-A9A0-674E8173FEF9}" sibTransId="{E5418140-CA07-453E-8055-D2D61E1B3181}"/>
    <dgm:cxn modelId="{D4B25AD7-8821-40D4-8E80-8C55742A8B05}" srcId="{D99C05F9-063D-4562-A492-5BDCA65C3BE6}" destId="{9B548C18-2CFC-446B-B2C6-DC9D79E503E4}" srcOrd="0" destOrd="0" parTransId="{DA9DC0D7-FCF7-44CD-8551-2B257ECDD634}" sibTransId="{0DB48853-CE80-4BB1-9285-9A9B59FA438A}"/>
    <dgm:cxn modelId="{75FEC4E0-D4FD-4F64-94E4-5AAEF1DD4CB8}" type="presOf" srcId="{D155F2F6-447B-4EC6-B2B9-4D58E8AB8D42}" destId="{BDDE51B8-F6B0-484F-A172-A1D54DEEAAA3}" srcOrd="0" destOrd="5" presId="urn:microsoft.com/office/officeart/2005/8/layout/hList6"/>
    <dgm:cxn modelId="{9401A8BA-9903-49C1-877C-11466C4B54A6}" type="presParOf" srcId="{5063C7A2-DCBF-4744-A5B6-87E0E49390C3}" destId="{AFD37542-4D34-4A86-A3B6-0FB52DA60DBF}" srcOrd="0" destOrd="0" presId="urn:microsoft.com/office/officeart/2005/8/layout/hList6"/>
    <dgm:cxn modelId="{68A29504-3C86-407D-9EBD-E13D73281588}" type="presParOf" srcId="{5063C7A2-DCBF-4744-A5B6-87E0E49390C3}" destId="{57605E44-24A4-45CB-916B-DB9E50DF482F}" srcOrd="1" destOrd="0" presId="urn:microsoft.com/office/officeart/2005/8/layout/hList6"/>
    <dgm:cxn modelId="{A806D502-205E-4E56-BD8D-86FBA7B7236A}" type="presParOf" srcId="{5063C7A2-DCBF-4744-A5B6-87E0E49390C3}" destId="{3E312072-C8B1-43C1-8008-15F454409503}" srcOrd="2" destOrd="0" presId="urn:microsoft.com/office/officeart/2005/8/layout/hList6"/>
    <dgm:cxn modelId="{B37DF5B2-0C26-46CD-A1F4-4C2C3A10957A}" type="presParOf" srcId="{5063C7A2-DCBF-4744-A5B6-87E0E49390C3}" destId="{A073D164-6E37-43DB-93EA-65154299B9C1}" srcOrd="3" destOrd="0" presId="urn:microsoft.com/office/officeart/2005/8/layout/hList6"/>
    <dgm:cxn modelId="{09BEA810-7A55-4FD9-87E1-70ED6D720D21}" type="presParOf" srcId="{5063C7A2-DCBF-4744-A5B6-87E0E49390C3}" destId="{BDDE51B8-F6B0-484F-A172-A1D54DEEAAA3}" srcOrd="4" destOrd="0" presId="urn:microsoft.com/office/officeart/2005/8/layout/hList6"/>
    <dgm:cxn modelId="{48C031FA-781D-4D74-A55D-E8C860FE7F2D}" type="presParOf" srcId="{5063C7A2-DCBF-4744-A5B6-87E0E49390C3}" destId="{4DF96B4B-7F4C-4AF6-8571-06BB547DE77C}" srcOrd="5" destOrd="0" presId="urn:microsoft.com/office/officeart/2005/8/layout/hList6"/>
    <dgm:cxn modelId="{02790A5B-3BEE-4E47-8BD2-286BC4CD5855}" type="presParOf" srcId="{5063C7A2-DCBF-4744-A5B6-87E0E49390C3}" destId="{9A80F6CD-DB19-4667-A811-5C9FB913DE6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352815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172263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187848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361851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270622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42114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15538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24839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259141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189894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C94F60-FFAC-4CC4-873F-96ED037851DE}" type="datetimeFigureOut">
              <a:rPr lang="es-MX" smtClean="0"/>
              <a:t>09/12/2016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4E4375-C9D7-46C0-A58E-3D02598AC1F8}" type="slidenum">
              <a:rPr lang="es-MX" smtClean="0"/>
              <a:t>‹Nº›</a:t>
            </a:fld>
            <a:endParaRPr lang="es-MX"/>
          </a:p>
        </p:txBody>
      </p:sp>
    </p:spTree>
    <p:extLst>
      <p:ext uri="{BB962C8B-B14F-4D97-AF65-F5344CB8AC3E}">
        <p14:creationId xmlns:p14="http://schemas.microsoft.com/office/powerpoint/2010/main" val="156262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94F60-FFAC-4CC4-873F-96ED037851DE}" type="datetimeFigureOut">
              <a:rPr lang="es-MX" smtClean="0"/>
              <a:t>09/12/2016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E4375-C9D7-46C0-A58E-3D02598AC1F8}" type="slidenum">
              <a:rPr lang="es-MX" smtClean="0"/>
              <a:t>‹Nº›</a:t>
            </a:fld>
            <a:endParaRPr lang="es-MX"/>
          </a:p>
        </p:txBody>
      </p:sp>
    </p:spTree>
    <p:extLst>
      <p:ext uri="{BB962C8B-B14F-4D97-AF65-F5344CB8AC3E}">
        <p14:creationId xmlns:p14="http://schemas.microsoft.com/office/powerpoint/2010/main" val="366094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060848"/>
            <a:ext cx="7772400" cy="1470025"/>
          </a:xfrm>
        </p:spPr>
        <p:txBody>
          <a:bodyPr>
            <a:noAutofit/>
          </a:bodyPr>
          <a:lstStyle/>
          <a:p>
            <a:r>
              <a:rPr lang="es-MX" sz="3200" dirty="0" smtClean="0"/>
              <a:t>PROPUESTA DE IMPLEMENTACIÓN DE LA INICIATIVA DE REDUCCION DE EMISIONES (IRE) QUINTANA ROO</a:t>
            </a:r>
            <a:endParaRPr lang="es-MX" sz="3200" dirty="0"/>
          </a:p>
        </p:txBody>
      </p:sp>
      <p:sp>
        <p:nvSpPr>
          <p:cNvPr id="3" name="2 Subtítulo"/>
          <p:cNvSpPr>
            <a:spLocks noGrp="1"/>
          </p:cNvSpPr>
          <p:nvPr>
            <p:ph type="subTitle" idx="1"/>
          </p:nvPr>
        </p:nvSpPr>
        <p:spPr>
          <a:xfrm>
            <a:off x="251520" y="3719471"/>
            <a:ext cx="8712968" cy="1054968"/>
          </a:xfrm>
        </p:spPr>
        <p:txBody>
          <a:bodyPr>
            <a:normAutofit lnSpcReduction="10000"/>
          </a:bodyPr>
          <a:lstStyle/>
          <a:p>
            <a:r>
              <a:rPr lang="es-MX" dirty="0" smtClean="0"/>
              <a:t> PROPUESTA DEL AREA DE INTERVENCION 2017  DE LA IRE EN QUINTANA ROO</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07860"/>
            <a:ext cx="2884032" cy="216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574" y="4648745"/>
            <a:ext cx="3384376" cy="20306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64360"/>
            <a:ext cx="2757999" cy="19347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4592496"/>
            <a:ext cx="2466975"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023" y="206269"/>
            <a:ext cx="4052897" cy="79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97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5410944" cy="4608512"/>
          </a:xfrm>
        </p:spPr>
        <p:txBody>
          <a:bodyPr>
            <a:normAutofit fontScale="85000" lnSpcReduction="20000"/>
          </a:bodyPr>
          <a:lstStyle/>
          <a:p>
            <a:pPr marL="0" indent="0" algn="just">
              <a:buNone/>
            </a:pPr>
            <a:r>
              <a:rPr lang="es-MX" dirty="0" smtClean="0"/>
              <a:t>La región definida para implementar el PI, tiene dos características principales: </a:t>
            </a:r>
          </a:p>
          <a:p>
            <a:pPr marL="0" indent="0" algn="just">
              <a:buNone/>
            </a:pPr>
            <a:r>
              <a:rPr lang="es-MX" dirty="0" smtClean="0"/>
              <a:t>constituye una unidad territorial con superficies importantes tanto en cantidad como en calidad de macizos forestales y que es un área de suma importancia desde el punto de vista de conectividad, por ser un corredor biológico entre dos Reservas de la Biosfera: “</a:t>
            </a:r>
            <a:r>
              <a:rPr lang="es-MX" dirty="0" err="1" smtClean="0"/>
              <a:t>Calakmul</a:t>
            </a:r>
            <a:r>
              <a:rPr lang="es-MX" dirty="0" smtClean="0"/>
              <a:t>” en Campeche y “Sian </a:t>
            </a:r>
            <a:r>
              <a:rPr lang="es-MX" dirty="0" err="1" smtClean="0"/>
              <a:t>Ka’an</a:t>
            </a:r>
            <a:r>
              <a:rPr lang="es-MX" dirty="0" smtClean="0"/>
              <a:t>” en Quintana Roo.</a:t>
            </a: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2921266933"/>
              </p:ext>
            </p:extLst>
          </p:nvPr>
        </p:nvGraphicFramePr>
        <p:xfrm>
          <a:off x="2105025" y="4509120"/>
          <a:ext cx="5688632" cy="1800198"/>
        </p:xfrm>
        <a:graphic>
          <a:graphicData uri="http://schemas.openxmlformats.org/drawingml/2006/table">
            <a:tbl>
              <a:tblPr>
                <a:tableStyleId>{5C22544A-7EE6-4342-B048-85BDC9FD1C3A}</a:tableStyleId>
              </a:tblPr>
              <a:tblGrid>
                <a:gridCol w="2194584"/>
                <a:gridCol w="2018051"/>
                <a:gridCol w="1475997"/>
              </a:tblGrid>
              <a:tr h="515358">
                <a:tc>
                  <a:txBody>
                    <a:bodyPr/>
                    <a:lstStyle/>
                    <a:p>
                      <a:pPr algn="ctr">
                        <a:lnSpc>
                          <a:spcPct val="107000"/>
                        </a:lnSpc>
                        <a:spcAft>
                          <a:spcPts val="0"/>
                        </a:spcAft>
                      </a:pPr>
                      <a:r>
                        <a:rPr lang="es-MX" sz="1000" dirty="0">
                          <a:effectLst/>
                        </a:rPr>
                        <a:t>Municipio</a:t>
                      </a:r>
                      <a:endParaRPr lang="es-MX"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dirty="0">
                          <a:effectLst/>
                        </a:rPr>
                        <a:t>Ext </a:t>
                      </a:r>
                      <a:r>
                        <a:rPr lang="es-MX" sz="1000" dirty="0" err="1">
                          <a:effectLst/>
                        </a:rPr>
                        <a:t>sup</a:t>
                      </a:r>
                      <a:r>
                        <a:rPr lang="es-MX" sz="1000" dirty="0">
                          <a:effectLst/>
                        </a:rPr>
                        <a:t> (km</a:t>
                      </a:r>
                      <a:r>
                        <a:rPr lang="es-MX" sz="1000" baseline="30000" dirty="0">
                          <a:effectLst/>
                        </a:rPr>
                        <a:t>2</a:t>
                      </a:r>
                      <a:r>
                        <a:rPr lang="es-MX" sz="1000" dirty="0">
                          <a:effectLst/>
                        </a:rPr>
                        <a:t>)</a:t>
                      </a:r>
                      <a:endParaRPr lang="es-MX"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a:t>
                      </a:r>
                      <a:endParaRPr lang="es-MX" sz="1100">
                        <a:effectLst/>
                        <a:latin typeface="Calibri"/>
                        <a:ea typeface="Calibri"/>
                        <a:cs typeface="Times New Roman"/>
                      </a:endParaRPr>
                    </a:p>
                  </a:txBody>
                  <a:tcPr marL="68580" marR="68580" marT="0" marB="0" anchor="ctr"/>
                </a:tc>
              </a:tr>
              <a:tr h="193673">
                <a:tc>
                  <a:txBody>
                    <a:bodyPr/>
                    <a:lstStyle/>
                    <a:p>
                      <a:pPr>
                        <a:lnSpc>
                          <a:spcPct val="107000"/>
                        </a:lnSpc>
                        <a:spcAft>
                          <a:spcPts val="0"/>
                        </a:spcAft>
                      </a:pPr>
                      <a:r>
                        <a:rPr lang="es-MX" sz="1000">
                          <a:effectLst/>
                        </a:rPr>
                        <a:t>José Ma. Morelos </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dirty="0">
                          <a:effectLst/>
                        </a:rPr>
                        <a:t>4,868.9</a:t>
                      </a:r>
                      <a:endParaRPr lang="es-MX"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11.5</a:t>
                      </a:r>
                      <a:endParaRPr lang="es-MX" sz="1100">
                        <a:effectLst/>
                        <a:latin typeface="Calibri"/>
                        <a:ea typeface="Calibri"/>
                        <a:cs typeface="Times New Roman"/>
                      </a:endParaRPr>
                    </a:p>
                  </a:txBody>
                  <a:tcPr marL="68580" marR="68580" marT="0" marB="0" anchor="ctr"/>
                </a:tc>
              </a:tr>
              <a:tr h="193673">
                <a:tc>
                  <a:txBody>
                    <a:bodyPr/>
                    <a:lstStyle/>
                    <a:p>
                      <a:pPr>
                        <a:lnSpc>
                          <a:spcPct val="107000"/>
                        </a:lnSpc>
                        <a:spcAft>
                          <a:spcPts val="0"/>
                        </a:spcAft>
                      </a:pPr>
                      <a:r>
                        <a:rPr lang="es-MX" sz="1000">
                          <a:effectLst/>
                        </a:rPr>
                        <a:t>Felipe Carrillo Puerto </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13,334.3</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31.0</a:t>
                      </a:r>
                      <a:endParaRPr lang="es-MX" sz="1100">
                        <a:effectLst/>
                        <a:latin typeface="Calibri"/>
                        <a:ea typeface="Calibri"/>
                        <a:cs typeface="Times New Roman"/>
                      </a:endParaRPr>
                    </a:p>
                  </a:txBody>
                  <a:tcPr marL="68580" marR="68580" marT="0" marB="0" anchor="ctr"/>
                </a:tc>
              </a:tr>
              <a:tr h="193673">
                <a:tc>
                  <a:txBody>
                    <a:bodyPr/>
                    <a:lstStyle/>
                    <a:p>
                      <a:pPr>
                        <a:lnSpc>
                          <a:spcPct val="107000"/>
                        </a:lnSpc>
                        <a:spcAft>
                          <a:spcPts val="0"/>
                        </a:spcAft>
                      </a:pPr>
                      <a:r>
                        <a:rPr lang="es-MX" sz="1000">
                          <a:effectLst/>
                        </a:rPr>
                        <a:t>Othón P. Blanco </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7367.0</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17.2</a:t>
                      </a:r>
                      <a:endParaRPr lang="es-MX" sz="1100">
                        <a:effectLst/>
                        <a:latin typeface="Calibri"/>
                        <a:ea typeface="Calibri"/>
                        <a:cs typeface="Times New Roman"/>
                      </a:endParaRPr>
                    </a:p>
                  </a:txBody>
                  <a:tcPr marL="68580" marR="68580" marT="0" marB="0" anchor="ctr"/>
                </a:tc>
              </a:tr>
              <a:tr h="193673">
                <a:tc>
                  <a:txBody>
                    <a:bodyPr/>
                    <a:lstStyle/>
                    <a:p>
                      <a:pPr>
                        <a:lnSpc>
                          <a:spcPct val="107000"/>
                        </a:lnSpc>
                        <a:spcAft>
                          <a:spcPts val="0"/>
                        </a:spcAft>
                      </a:pPr>
                      <a:r>
                        <a:rPr lang="es-MX" sz="1000">
                          <a:effectLst/>
                        </a:rPr>
                        <a:t>Bacalar</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7,161.1</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17.0</a:t>
                      </a:r>
                      <a:endParaRPr lang="es-MX" sz="1100">
                        <a:effectLst/>
                        <a:latin typeface="Calibri"/>
                        <a:ea typeface="Calibri"/>
                        <a:cs typeface="Times New Roman"/>
                      </a:endParaRPr>
                    </a:p>
                  </a:txBody>
                  <a:tcPr marL="68580" marR="68580" marT="0" marB="0" anchor="ctr"/>
                </a:tc>
              </a:tr>
              <a:tr h="193673">
                <a:tc>
                  <a:txBody>
                    <a:bodyPr/>
                    <a:lstStyle/>
                    <a:p>
                      <a:pPr>
                        <a:lnSpc>
                          <a:spcPct val="107000"/>
                        </a:lnSpc>
                        <a:spcAft>
                          <a:spcPts val="0"/>
                        </a:spcAft>
                      </a:pPr>
                      <a:r>
                        <a:rPr lang="es-MX" sz="1000">
                          <a:effectLst/>
                        </a:rPr>
                        <a:t>Zona de Intervención</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32,731.30</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77.0</a:t>
                      </a:r>
                      <a:endParaRPr lang="es-MX" sz="1100">
                        <a:effectLst/>
                        <a:latin typeface="Calibri"/>
                        <a:ea typeface="Calibri"/>
                        <a:cs typeface="Times New Roman"/>
                      </a:endParaRPr>
                    </a:p>
                  </a:txBody>
                  <a:tcPr marL="68580" marR="68580" marT="0" marB="0" anchor="ctr"/>
                </a:tc>
              </a:tr>
              <a:tr h="316475">
                <a:tc>
                  <a:txBody>
                    <a:bodyPr/>
                    <a:lstStyle/>
                    <a:p>
                      <a:pPr>
                        <a:lnSpc>
                          <a:spcPct val="107000"/>
                        </a:lnSpc>
                        <a:spcAft>
                          <a:spcPts val="0"/>
                        </a:spcAft>
                      </a:pPr>
                      <a:r>
                        <a:rPr lang="es-MX" sz="1000">
                          <a:effectLst/>
                        </a:rPr>
                        <a:t>TOTAL ESTATAL</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a:effectLst/>
                        </a:rPr>
                        <a:t>42,785.7</a:t>
                      </a:r>
                      <a:endParaRPr lang="es-MX"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MX" sz="1000" dirty="0">
                          <a:effectLst/>
                        </a:rPr>
                        <a:t>100.0</a:t>
                      </a:r>
                      <a:endParaRPr lang="es-MX" sz="1100" dirty="0">
                        <a:effectLst/>
                        <a:latin typeface="Calibri"/>
                        <a:ea typeface="Calibri"/>
                        <a:cs typeface="Times New Roman"/>
                      </a:endParaRPr>
                    </a:p>
                  </a:txBody>
                  <a:tcPr marL="68580" marR="68580" marT="0" marB="0" anchor="ctr"/>
                </a:tc>
              </a:tr>
            </a:tbl>
          </a:graphicData>
        </a:graphic>
      </p:graphicFrame>
      <p:sp>
        <p:nvSpPr>
          <p:cNvPr id="6" name="Rectangle 3"/>
          <p:cNvSpPr>
            <a:spLocks noChangeArrowheads="1"/>
          </p:cNvSpPr>
          <p:nvPr/>
        </p:nvSpPr>
        <p:spPr bwMode="auto">
          <a:xfrm>
            <a:off x="2105025" y="3121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r>
            <a:br>
              <a:rPr kumimoji="0" lang="es-MX" sz="18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3052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r>
              <a:rPr lang="es-MX" sz="2800" dirty="0" smtClean="0"/>
              <a:t>USO DE SUELO Y VEGETACION EN LA REGION IRE</a:t>
            </a:r>
            <a:endParaRPr lang="es-MX"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885269"/>
            <a:ext cx="3816424" cy="556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648" y="878942"/>
            <a:ext cx="403244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788" y="2780929"/>
            <a:ext cx="2662855"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096" y="2780929"/>
            <a:ext cx="1946267" cy="49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9525" y="2199904"/>
            <a:ext cx="15144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732" y="3933056"/>
            <a:ext cx="338296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7890" y="3973562"/>
            <a:ext cx="367665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7802" y="3536181"/>
            <a:ext cx="15144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3845743"/>
            <a:ext cx="32004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6096" y="4879958"/>
            <a:ext cx="32988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9525" y="4412502"/>
            <a:ext cx="15430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60814" y="6238892"/>
            <a:ext cx="7923795" cy="369332"/>
          </a:xfrm>
          <a:prstGeom prst="rect">
            <a:avLst/>
          </a:prstGeom>
        </p:spPr>
        <p:txBody>
          <a:bodyPr wrap="square">
            <a:spAutoFit/>
          </a:bodyPr>
          <a:lstStyle/>
          <a:p>
            <a:r>
              <a:rPr lang="es-MX" dirty="0"/>
              <a:t>Regionalización por el tipo de macizos forestales.  Fuente: CONAFOR</a:t>
            </a:r>
          </a:p>
        </p:txBody>
      </p:sp>
    </p:spTree>
    <p:extLst>
      <p:ext uri="{BB962C8B-B14F-4D97-AF65-F5344CB8AC3E}">
        <p14:creationId xmlns:p14="http://schemas.microsoft.com/office/powerpoint/2010/main" val="50205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SUBREGIONES DE LA IRE</a:t>
            </a:r>
            <a:endParaRPr lang="es-MX"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440824"/>
            <a:ext cx="4104456" cy="531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319" y="2924944"/>
            <a:ext cx="255966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348880"/>
            <a:ext cx="1983030" cy="77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999" y="4653136"/>
            <a:ext cx="302696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8190" y="4712335"/>
            <a:ext cx="1717079" cy="69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5543305"/>
            <a:ext cx="2052811" cy="3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239" y="5313289"/>
            <a:ext cx="1305602" cy="77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697" y="3507509"/>
            <a:ext cx="1721482" cy="19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3206990"/>
            <a:ext cx="1375484" cy="69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430053" y="6456897"/>
            <a:ext cx="3347864" cy="276999"/>
          </a:xfrm>
          <a:prstGeom prst="rect">
            <a:avLst/>
          </a:prstGeom>
        </p:spPr>
        <p:txBody>
          <a:bodyPr wrap="square">
            <a:spAutoFit/>
          </a:bodyPr>
          <a:lstStyle/>
          <a:p>
            <a:r>
              <a:rPr lang="es-MX" sz="1200" dirty="0" smtClean="0"/>
              <a:t>Subregiones de la IRE. Fuente</a:t>
            </a:r>
            <a:r>
              <a:rPr lang="es-MX" sz="1200" dirty="0"/>
              <a:t>: CONAFOR</a:t>
            </a:r>
          </a:p>
        </p:txBody>
      </p:sp>
    </p:spTree>
    <p:extLst>
      <p:ext uri="{BB962C8B-B14F-4D97-AF65-F5344CB8AC3E}">
        <p14:creationId xmlns:p14="http://schemas.microsoft.com/office/powerpoint/2010/main" val="4091626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MX" sz="2400" dirty="0" smtClean="0"/>
              <a:t>Fases de la Estrategia de Intervención de la IRE</a:t>
            </a:r>
            <a:endParaRPr lang="es-MX" sz="24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70447205"/>
              </p:ext>
            </p:extLst>
          </p:nvPr>
        </p:nvGraphicFramePr>
        <p:xfrm>
          <a:off x="395288" y="908050"/>
          <a:ext cx="8291512" cy="5761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39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229600" cy="562074"/>
          </a:xfrm>
        </p:spPr>
        <p:txBody>
          <a:bodyPr>
            <a:normAutofit fontScale="90000"/>
          </a:bodyPr>
          <a:lstStyle/>
          <a:p>
            <a:r>
              <a:rPr lang="es-MX" sz="2800" dirty="0" smtClean="0"/>
              <a:t>Propuesta de acciones a realizar en el contexto de la IRE</a:t>
            </a:r>
            <a:endParaRPr lang="es-MX"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6281861"/>
            <a:ext cx="4054475" cy="5761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3" y="836712"/>
            <a:ext cx="8640960" cy="573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58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Línea del tiempo del proceso</a:t>
            </a:r>
            <a:endParaRPr lang="es-MX"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1600200"/>
            <a:ext cx="8568952" cy="49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81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xibi flores\Documents\MINUTAS Y FOTOS DE LA IRE\SEGUNDO INFORME IRE NOVIEMBRE\EJIDOS IRE QRO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34636"/>
            <a:ext cx="4752555" cy="6715828"/>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948264" y="4365104"/>
            <a:ext cx="2088232" cy="1200329"/>
          </a:xfrm>
          <a:prstGeom prst="rect">
            <a:avLst/>
          </a:prstGeom>
          <a:noFill/>
        </p:spPr>
        <p:txBody>
          <a:bodyPr wrap="square" rtlCol="0">
            <a:spAutoFit/>
          </a:bodyPr>
          <a:lstStyle/>
          <a:p>
            <a:pPr algn="just"/>
            <a:r>
              <a:rPr lang="es-MX" dirty="0" smtClean="0"/>
              <a:t>Se visualizan los primeros ejidos propuestos en el mapa del Estado.</a:t>
            </a:r>
            <a:endParaRPr lang="es-MX" dirty="0"/>
          </a:p>
        </p:txBody>
      </p:sp>
      <p:sp>
        <p:nvSpPr>
          <p:cNvPr id="14" name="13 Rectángulo"/>
          <p:cNvSpPr/>
          <p:nvPr/>
        </p:nvSpPr>
        <p:spPr>
          <a:xfrm>
            <a:off x="2051720" y="6427905"/>
            <a:ext cx="2699018" cy="369332"/>
          </a:xfrm>
          <a:prstGeom prst="rect">
            <a:avLst/>
          </a:prstGeom>
        </p:spPr>
        <p:txBody>
          <a:bodyPr wrap="square">
            <a:spAutoFit/>
          </a:bodyPr>
          <a:lstStyle/>
          <a:p>
            <a:r>
              <a:rPr lang="es-MX" dirty="0" smtClean="0"/>
              <a:t>Fuente</a:t>
            </a:r>
            <a:r>
              <a:rPr lang="es-MX" dirty="0"/>
              <a:t>: CONAFOR</a:t>
            </a:r>
          </a:p>
        </p:txBody>
      </p:sp>
    </p:spTree>
    <p:extLst>
      <p:ext uri="{BB962C8B-B14F-4D97-AF65-F5344CB8AC3E}">
        <p14:creationId xmlns:p14="http://schemas.microsoft.com/office/powerpoint/2010/main" val="115115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normAutofit fontScale="90000"/>
          </a:bodyPr>
          <a:lstStyle/>
          <a:p>
            <a:r>
              <a:rPr lang="es-MX" sz="2800" dirty="0" smtClean="0"/>
              <a:t>Ejidos propuestos de las 4 subregiones de la IRE en QROO</a:t>
            </a:r>
            <a:endParaRPr lang="es-MX" sz="2800" dirty="0"/>
          </a:p>
        </p:txBody>
      </p:sp>
      <p:pic>
        <p:nvPicPr>
          <p:cNvPr id="2050" name="Picture 2" descr="C:\Users\yaxibi flores\Documents\MINUTAS Y FOTOS DE LA IRE\SEGUNDO INFORME IRE NOVIEMBRE\EJIDOS IRE QROO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607042"/>
            <a:ext cx="4392487" cy="620701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995936" y="6423558"/>
            <a:ext cx="2627010" cy="369332"/>
          </a:xfrm>
          <a:prstGeom prst="rect">
            <a:avLst/>
          </a:prstGeom>
        </p:spPr>
        <p:txBody>
          <a:bodyPr wrap="square">
            <a:spAutoFit/>
          </a:bodyPr>
          <a:lstStyle/>
          <a:p>
            <a:r>
              <a:rPr lang="es-MX" dirty="0" smtClean="0"/>
              <a:t> </a:t>
            </a:r>
            <a:r>
              <a:rPr lang="es-MX" sz="1400" dirty="0"/>
              <a:t>Fuente: CONAFOR</a:t>
            </a:r>
          </a:p>
        </p:txBody>
      </p:sp>
    </p:spTree>
    <p:extLst>
      <p:ext uri="{BB962C8B-B14F-4D97-AF65-F5344CB8AC3E}">
        <p14:creationId xmlns:p14="http://schemas.microsoft.com/office/powerpoint/2010/main" val="159945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MX" dirty="0" smtClean="0"/>
              <a:t>Siguientes pasos:</a:t>
            </a:r>
            <a:endParaRPr lang="es-MX" dirty="0"/>
          </a:p>
        </p:txBody>
      </p:sp>
      <p:sp>
        <p:nvSpPr>
          <p:cNvPr id="3" name="2 Marcador de contenido"/>
          <p:cNvSpPr>
            <a:spLocks noGrp="1"/>
          </p:cNvSpPr>
          <p:nvPr>
            <p:ph idx="1"/>
          </p:nvPr>
        </p:nvSpPr>
        <p:spPr>
          <a:xfrm>
            <a:off x="395536" y="980728"/>
            <a:ext cx="8291264" cy="5400600"/>
          </a:xfrm>
        </p:spPr>
        <p:txBody>
          <a:bodyPr>
            <a:normAutofit fontScale="77500" lnSpcReduction="20000"/>
          </a:bodyPr>
          <a:lstStyle/>
          <a:p>
            <a:pPr algn="just"/>
            <a:r>
              <a:rPr lang="es-MX" dirty="0" smtClean="0"/>
              <a:t>1.- Retomar el plan de inversión y actualizar metas acordes a los presupuestos institucionales.</a:t>
            </a:r>
          </a:p>
          <a:p>
            <a:pPr algn="just"/>
            <a:r>
              <a:rPr lang="es-MX" dirty="0" smtClean="0"/>
              <a:t>2.- Crear un grupo de trabajo para el analisis de la información recabada (numero de ejidos, antecedentes de ejidos con algún instrumento de planeación, sancionados o cancelados, cuentan con promotor PM etc.)</a:t>
            </a:r>
          </a:p>
          <a:p>
            <a:pPr algn="just"/>
            <a:r>
              <a:rPr lang="es-MX" dirty="0"/>
              <a:t>3</a:t>
            </a:r>
            <a:r>
              <a:rPr lang="es-MX" dirty="0" smtClean="0"/>
              <a:t>.- analisis de la información del mapa de restauración propuesto por la UICN y áreas prioritarias de la CONAFOR para el 2017.</a:t>
            </a:r>
          </a:p>
          <a:p>
            <a:pPr algn="just"/>
            <a:r>
              <a:rPr lang="es-MX" dirty="0" smtClean="0"/>
              <a:t>4.- focalización y priorización de áreas piloto</a:t>
            </a:r>
          </a:p>
          <a:p>
            <a:pPr algn="just"/>
            <a:r>
              <a:rPr lang="es-MX" dirty="0" smtClean="0"/>
              <a:t>5.- elaborar una propuesta con proyectos del 2017 y</a:t>
            </a:r>
          </a:p>
          <a:p>
            <a:pPr algn="just"/>
            <a:r>
              <a:rPr lang="es-MX" dirty="0"/>
              <a:t>6</a:t>
            </a:r>
            <a:r>
              <a:rPr lang="es-MX" dirty="0" smtClean="0"/>
              <a:t>.- establecer acuerdos o convenios institucionales para asignar recursos a acciones que se identificaron en los ejidos piloto.</a:t>
            </a:r>
            <a:endParaRPr lang="es-MX" dirty="0"/>
          </a:p>
        </p:txBody>
      </p:sp>
    </p:spTree>
    <p:extLst>
      <p:ext uri="{BB962C8B-B14F-4D97-AF65-F5344CB8AC3E}">
        <p14:creationId xmlns:p14="http://schemas.microsoft.com/office/powerpoint/2010/main" val="1957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5963"/>
          </a:xfrm>
          <a:blipFill>
            <a:blip r:embed="rId2"/>
            <a:tile tx="0" ty="0" sx="100000" sy="100000" flip="none" algn="tl"/>
          </a:blipFill>
        </p:spPr>
        <p:txBody>
          <a:bodyPr>
            <a:normAutofit/>
          </a:bodyPr>
          <a:lstStyle/>
          <a:p>
            <a:pPr marL="0" indent="0" algn="ctr">
              <a:buNone/>
            </a:pPr>
            <a:endParaRPr lang="es-MX" sz="8000" b="1" dirty="0" smtClean="0">
              <a:solidFill>
                <a:schemeClr val="accent2">
                  <a:lumMod val="75000"/>
                </a:schemeClr>
              </a:solidFill>
            </a:endParaRPr>
          </a:p>
          <a:p>
            <a:pPr marL="0" indent="0" algn="ctr">
              <a:buNone/>
            </a:pPr>
            <a:r>
              <a:rPr lang="es-MX" sz="8000" b="1" dirty="0" smtClean="0">
                <a:solidFill>
                  <a:schemeClr val="accent2">
                    <a:lumMod val="75000"/>
                  </a:schemeClr>
                </a:solidFill>
              </a:rPr>
              <a:t>Gracias</a:t>
            </a:r>
            <a:endParaRPr lang="es-MX" sz="8000" b="1" dirty="0">
              <a:solidFill>
                <a:schemeClr val="accent2">
                  <a:lumMod val="75000"/>
                </a:schemeClr>
              </a:solidFill>
            </a:endParaRPr>
          </a:p>
        </p:txBody>
      </p:sp>
    </p:spTree>
    <p:extLst>
      <p:ext uri="{BB962C8B-B14F-4D97-AF65-F5344CB8AC3E}">
        <p14:creationId xmlns:p14="http://schemas.microsoft.com/office/powerpoint/2010/main" val="333377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b="1" dirty="0" smtClean="0"/>
              <a:t>La Iniciativa de Reducción de Emisiones (IRE) representa la oportunidad para probar el modelo de</a:t>
            </a:r>
            <a:br>
              <a:rPr lang="es-MX" sz="2800" b="1" dirty="0" smtClean="0"/>
            </a:br>
            <a:r>
              <a:rPr lang="es-MX" sz="2800" b="1" dirty="0" smtClean="0"/>
              <a:t>manejo integrado del territorio para REDD+.</a:t>
            </a:r>
            <a:endParaRPr lang="es-MX" sz="2800" b="1" dirty="0"/>
          </a:p>
        </p:txBody>
      </p:sp>
      <p:sp>
        <p:nvSpPr>
          <p:cNvPr id="3" name="2 Marcador de contenido"/>
          <p:cNvSpPr>
            <a:spLocks noGrp="1"/>
          </p:cNvSpPr>
          <p:nvPr>
            <p:ph idx="1"/>
          </p:nvPr>
        </p:nvSpPr>
        <p:spPr>
          <a:xfrm>
            <a:off x="179512" y="1600200"/>
            <a:ext cx="8784976" cy="5069160"/>
          </a:xfrm>
        </p:spPr>
        <p:txBody>
          <a:bodyPr>
            <a:normAutofit/>
          </a:bodyPr>
          <a:lstStyle/>
          <a:p>
            <a:pPr marL="0" indent="0" algn="just">
              <a:buNone/>
            </a:pPr>
            <a:r>
              <a:rPr lang="es-MX" dirty="0" smtClean="0"/>
              <a:t>La iniciativa contempla el enfoque de manejo integral del territorio en el ámbito rural y retoma las lecciones aprendidas en las ATREDD+. </a:t>
            </a:r>
          </a:p>
          <a:p>
            <a:pPr marL="0" indent="0" algn="just">
              <a:buNone/>
            </a:pPr>
            <a:r>
              <a:rPr lang="es-MX" dirty="0" smtClean="0"/>
              <a:t>La IRE busca promover un enfoque dual: de arriba hacia abajo y de abajo hacia arriba, estableciendo el vínculo entre la planeación a nivel del territorio, considerando las necesidades locales, la planeación y programación presupuestal que se realiza a nivel federal y estatal.</a:t>
            </a:r>
            <a:endParaRPr lang="es-MX" dirty="0"/>
          </a:p>
        </p:txBody>
      </p:sp>
    </p:spTree>
    <p:extLst>
      <p:ext uri="{BB962C8B-B14F-4D97-AF65-F5344CB8AC3E}">
        <p14:creationId xmlns:p14="http://schemas.microsoft.com/office/powerpoint/2010/main" val="34465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 La IRE pretende consolidar las acciones en cuatro rubros:</a:t>
            </a:r>
            <a:endParaRPr lang="es-MX" dirty="0"/>
          </a:p>
        </p:txBody>
      </p:sp>
      <p:sp>
        <p:nvSpPr>
          <p:cNvPr id="3" name="2 Marcador de contenido"/>
          <p:cNvSpPr>
            <a:spLocks noGrp="1"/>
          </p:cNvSpPr>
          <p:nvPr>
            <p:ph idx="1"/>
          </p:nvPr>
        </p:nvSpPr>
        <p:spPr/>
        <p:txBody>
          <a:bodyPr>
            <a:normAutofit fontScale="70000" lnSpcReduction="20000"/>
          </a:bodyPr>
          <a:lstStyle/>
          <a:p>
            <a:pPr marL="514350" indent="-514350" algn="just">
              <a:buAutoNum type="alphaLcPeriod"/>
            </a:pPr>
            <a:r>
              <a:rPr lang="es-MX" dirty="0" smtClean="0"/>
              <a:t>Arreglos institucionales para fortalecer la coordinación entre sectores e impulsar el desarrollo rural sustentable.</a:t>
            </a:r>
          </a:p>
          <a:p>
            <a:pPr marL="0" indent="0" algn="just">
              <a:buNone/>
            </a:pPr>
            <a:endParaRPr lang="es-MX" dirty="0" smtClean="0"/>
          </a:p>
          <a:p>
            <a:pPr marL="0" indent="0" algn="just">
              <a:buNone/>
            </a:pPr>
            <a:r>
              <a:rPr lang="es-MX" dirty="0" smtClean="0"/>
              <a:t>b. Modelos de gobernanza territorial que promuevan la participación de diversos actores en diferentes escalas en un territorio, bajo el principio de acciones colaborativas que permitan obtener resultados en reducciones de emisiones.</a:t>
            </a:r>
          </a:p>
          <a:p>
            <a:pPr marL="0" indent="0" algn="just">
              <a:buNone/>
            </a:pPr>
            <a:endParaRPr lang="es-MX" dirty="0" smtClean="0"/>
          </a:p>
          <a:p>
            <a:pPr marL="0" indent="0" algn="just">
              <a:buNone/>
            </a:pPr>
            <a:r>
              <a:rPr lang="es-MX" dirty="0" smtClean="0"/>
              <a:t>c. Acciones diseñadas específicamente para atender las necesidades de la región en materia de bosques y cambio climático.</a:t>
            </a:r>
          </a:p>
          <a:p>
            <a:pPr marL="0" indent="0" algn="just">
              <a:buNone/>
            </a:pPr>
            <a:endParaRPr lang="es-MX" dirty="0" smtClean="0"/>
          </a:p>
          <a:p>
            <a:pPr marL="0" indent="0" algn="just">
              <a:buNone/>
            </a:pPr>
            <a:r>
              <a:rPr lang="es-MX" dirty="0" smtClean="0"/>
              <a:t>d. Articulación de políticas y programas entre el sector agropecuario y forestal que propicie la suma de esfuerzos y la coordinación de recursos con otras instancias.</a:t>
            </a:r>
            <a:endParaRPr lang="es-MX" dirty="0"/>
          </a:p>
        </p:txBody>
      </p:sp>
    </p:spTree>
    <p:extLst>
      <p:ext uri="{BB962C8B-B14F-4D97-AF65-F5344CB8AC3E}">
        <p14:creationId xmlns:p14="http://schemas.microsoft.com/office/powerpoint/2010/main" val="79023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Inversiones de distintos sectores para el desarrollo del territorio.</a:t>
            </a:r>
            <a:endParaRPr lang="es-MX" dirty="0"/>
          </a:p>
        </p:txBody>
      </p:sp>
      <p:sp>
        <p:nvSpPr>
          <p:cNvPr id="3" name="2 Marcador de contenido"/>
          <p:cNvSpPr>
            <a:spLocks noGrp="1"/>
          </p:cNvSpPr>
          <p:nvPr>
            <p:ph idx="1"/>
          </p:nvPr>
        </p:nvSpPr>
        <p:spPr>
          <a:xfrm>
            <a:off x="600149" y="1556792"/>
            <a:ext cx="8229600" cy="4525963"/>
          </a:xfrm>
        </p:spPr>
        <p:txBody>
          <a:bodyPr>
            <a:normAutofit/>
          </a:bodyPr>
          <a:lstStyle/>
          <a:p>
            <a:pPr marL="0" indent="0" algn="just">
              <a:buNone/>
            </a:pPr>
            <a:r>
              <a:rPr lang="es-MX" sz="2800" dirty="0" smtClean="0"/>
              <a:t>Las actividades de la IRE serán financiadas mediante recursos públicos existentes y comprometidos para su aplicación con la visión integral de la IRE. La inversión requerida estimada para la implementación de la IRE en Quintana Roo es de $671,386,500 pesos. </a:t>
            </a:r>
          </a:p>
          <a:p>
            <a:pPr marL="0" indent="0" algn="just">
              <a:buNone/>
            </a:pPr>
            <a:endParaRPr lang="es-MX"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437112"/>
            <a:ext cx="7056785"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395449" y="3933056"/>
            <a:ext cx="4598438" cy="369332"/>
          </a:xfrm>
          <a:prstGeom prst="rect">
            <a:avLst/>
          </a:prstGeom>
        </p:spPr>
        <p:txBody>
          <a:bodyPr wrap="none">
            <a:spAutoFit/>
          </a:bodyPr>
          <a:lstStyle/>
          <a:p>
            <a:r>
              <a:rPr lang="es-MX" dirty="0"/>
              <a:t>Concentrado de inversión de las dependencias.</a:t>
            </a:r>
          </a:p>
        </p:txBody>
      </p:sp>
    </p:spTree>
    <p:extLst>
      <p:ext uri="{BB962C8B-B14F-4D97-AF65-F5344CB8AC3E}">
        <p14:creationId xmlns:p14="http://schemas.microsoft.com/office/powerpoint/2010/main" val="2549235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AREA DE INFLUENCIA IRE</a:t>
            </a:r>
            <a:endParaRPr lang="es-MX"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1556792"/>
            <a:ext cx="3120027" cy="203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3024336" cy="427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3056"/>
            <a:ext cx="395968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87624" y="5828862"/>
            <a:ext cx="3024336" cy="253916"/>
          </a:xfrm>
          <a:prstGeom prst="rect">
            <a:avLst/>
          </a:prstGeom>
          <a:noFill/>
        </p:spPr>
        <p:txBody>
          <a:bodyPr wrap="square" rtlCol="0">
            <a:spAutoFit/>
          </a:bodyPr>
          <a:lstStyle/>
          <a:p>
            <a:r>
              <a:rPr lang="es-MX" sz="1050" dirty="0" smtClean="0"/>
              <a:t>Fuente: Comisión Nacional Forestal</a:t>
            </a:r>
            <a:endParaRPr lang="es-MX" sz="1050" dirty="0"/>
          </a:p>
        </p:txBody>
      </p:sp>
    </p:spTree>
    <p:extLst>
      <p:ext uri="{BB962C8B-B14F-4D97-AF65-F5344CB8AC3E}">
        <p14:creationId xmlns:p14="http://schemas.microsoft.com/office/powerpoint/2010/main" val="174186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La IRE resultará en beneficios adicionales al carbono.</a:t>
            </a:r>
            <a:endParaRPr lang="es-MX" dirty="0"/>
          </a:p>
        </p:txBody>
      </p:sp>
      <p:sp>
        <p:nvSpPr>
          <p:cNvPr id="3" name="2 Marcador de contenido"/>
          <p:cNvSpPr>
            <a:spLocks noGrp="1"/>
          </p:cNvSpPr>
          <p:nvPr>
            <p:ph idx="1"/>
          </p:nvPr>
        </p:nvSpPr>
        <p:spPr/>
        <p:txBody>
          <a:bodyPr>
            <a:normAutofit fontScale="92500" lnSpcReduction="20000"/>
          </a:bodyPr>
          <a:lstStyle/>
          <a:p>
            <a:pPr marL="0" indent="0" algn="just">
              <a:buNone/>
            </a:pPr>
            <a:r>
              <a:rPr lang="es-MX" dirty="0" smtClean="0"/>
              <a:t>Además de la reducción de emisiones, la IRE logrará diversos beneficios adicionales, tanto sociales y ambientales, debido a la acción integral y coordinada de los diferentes actores involucrados, que dependerán de las condiciones de cada estado y cada región. </a:t>
            </a:r>
          </a:p>
          <a:p>
            <a:pPr marL="0" indent="0" algn="just">
              <a:buNone/>
            </a:pPr>
            <a:r>
              <a:rPr lang="es-MX" dirty="0" smtClean="0"/>
              <a:t>Dentro de estos beneficios destacan el fortalecimiento del capital social, la promoción de medios de vida sostenibles, la conservación de la biodiversidad y el aseguramiento en la provisión de bienes y servicios ambientales.</a:t>
            </a:r>
            <a:endParaRPr lang="es-MX" dirty="0"/>
          </a:p>
        </p:txBody>
      </p:sp>
    </p:spTree>
    <p:extLst>
      <p:ext uri="{BB962C8B-B14F-4D97-AF65-F5344CB8AC3E}">
        <p14:creationId xmlns:p14="http://schemas.microsoft.com/office/powerpoint/2010/main" val="1325700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PROCESO PARTICIPATIVO DE LOS PI</a:t>
            </a:r>
            <a:endParaRPr lang="es-MX"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976" y="4136068"/>
            <a:ext cx="2304256"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47962"/>
            <a:ext cx="4191876" cy="20812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632" y="3861048"/>
            <a:ext cx="3212009" cy="22694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232" y="3861048"/>
            <a:ext cx="2562299" cy="25622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1124744"/>
            <a:ext cx="4226055" cy="2585323"/>
          </a:xfrm>
          <a:prstGeom prst="rect">
            <a:avLst/>
          </a:prstGeom>
        </p:spPr>
        <p:txBody>
          <a:bodyPr wrap="square">
            <a:spAutoFit/>
          </a:bodyPr>
          <a:lstStyle/>
          <a:p>
            <a:pPr algn="just"/>
            <a:r>
              <a:rPr lang="es-MX" dirty="0" smtClean="0"/>
              <a:t>Para </a:t>
            </a:r>
            <a:r>
              <a:rPr lang="es-MX" dirty="0"/>
              <a:t>la construcción participativa del PI-IRE, de la relación de organizaciones de productores forestales existentes en el estado, se seleccionaron seis que integran a 120 ejidos (53.57 % del total de los ejidos región IRE), por considerarse que tienen mayor presencia regional, que son actores vigentes y que han participado en los últimos años en el PEPY y PRONAFOR.</a:t>
            </a:r>
          </a:p>
        </p:txBody>
      </p:sp>
    </p:spTree>
    <p:extLst>
      <p:ext uri="{BB962C8B-B14F-4D97-AF65-F5344CB8AC3E}">
        <p14:creationId xmlns:p14="http://schemas.microsoft.com/office/powerpoint/2010/main" val="329875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MX" dirty="0" smtClean="0"/>
              <a:t>Que es el PI</a:t>
            </a:r>
            <a:endParaRPr lang="es-MX" dirty="0"/>
          </a:p>
        </p:txBody>
      </p:sp>
      <p:sp>
        <p:nvSpPr>
          <p:cNvPr id="3" name="2 Marcador de contenido"/>
          <p:cNvSpPr>
            <a:spLocks noGrp="1"/>
          </p:cNvSpPr>
          <p:nvPr>
            <p:ph idx="1"/>
          </p:nvPr>
        </p:nvSpPr>
        <p:spPr>
          <a:xfrm>
            <a:off x="107504" y="980728"/>
            <a:ext cx="8712968" cy="5472608"/>
          </a:xfrm>
        </p:spPr>
        <p:txBody>
          <a:bodyPr>
            <a:normAutofit fontScale="92500" lnSpcReduction="20000"/>
          </a:bodyPr>
          <a:lstStyle/>
          <a:p>
            <a:pPr marL="0" indent="0" algn="just">
              <a:buNone/>
            </a:pPr>
            <a:r>
              <a:rPr lang="es-MX" dirty="0" smtClean="0"/>
              <a:t>El Programa de Inversión de cada región establece las actividades genéricas a ejecutarse durante la implementación de la IRE para hacer frente a los principales motores de la deforestación y degradación identificados en el territorio. Los PI establecen las actividades genéricas y complementarias a realizar en los 5 años de duración. </a:t>
            </a:r>
          </a:p>
          <a:p>
            <a:pPr marL="0" indent="0" algn="just">
              <a:buNone/>
            </a:pPr>
            <a:r>
              <a:rPr lang="es-MX" dirty="0" smtClean="0"/>
              <a:t>Además se planean actividades de segunda etapa que servirán para fortalecer y ampliar las actividades iniciales, y que serán financiadas con recursos del pago por la reducción de emisiones que resulten de la implementación de las inversiones iniciales durante los dos primeros años. </a:t>
            </a:r>
            <a:endParaRPr lang="es-MX" dirty="0"/>
          </a:p>
        </p:txBody>
      </p:sp>
    </p:spTree>
    <p:extLst>
      <p:ext uri="{BB962C8B-B14F-4D97-AF65-F5344CB8AC3E}">
        <p14:creationId xmlns:p14="http://schemas.microsoft.com/office/powerpoint/2010/main" val="381846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 DEL PI</a:t>
            </a:r>
            <a:endParaRPr lang="es-MX" dirty="0"/>
          </a:p>
        </p:txBody>
      </p:sp>
      <p:sp>
        <p:nvSpPr>
          <p:cNvPr id="3" name="2 Marcador de contenido"/>
          <p:cNvSpPr>
            <a:spLocks noGrp="1"/>
          </p:cNvSpPr>
          <p:nvPr>
            <p:ph idx="1"/>
          </p:nvPr>
        </p:nvSpPr>
        <p:spPr>
          <a:xfrm>
            <a:off x="251520" y="1600200"/>
            <a:ext cx="8712968" cy="4525963"/>
          </a:xfrm>
        </p:spPr>
        <p:txBody>
          <a:bodyPr/>
          <a:lstStyle/>
          <a:p>
            <a:pPr marL="0" indent="0" algn="just">
              <a:buNone/>
            </a:pPr>
            <a:r>
              <a:rPr lang="es-MX" dirty="0" smtClean="0"/>
              <a:t>Identificar las actividades que se llevarán a cabo en la región Centro – Sur de Quintana Roo para reducir la deforestación y degradación, potenciar el desarrollo local y el uso adecuado de los recursos naturales, a través de la identificación de programas de gobierno que inciden en la región y generar sinergias que promuevan la permanencia y sostenibilidad.</a:t>
            </a:r>
            <a:endParaRPr lang="es-MX" dirty="0"/>
          </a:p>
        </p:txBody>
      </p:sp>
    </p:spTree>
    <p:extLst>
      <p:ext uri="{BB962C8B-B14F-4D97-AF65-F5344CB8AC3E}">
        <p14:creationId xmlns:p14="http://schemas.microsoft.com/office/powerpoint/2010/main" val="24393878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1067</Words>
  <Application>Microsoft Office PowerPoint</Application>
  <PresentationFormat>Presentación en pantalla (4:3)</PresentationFormat>
  <Paragraphs>92</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Times New Roman</vt:lpstr>
      <vt:lpstr>Tema de Office</vt:lpstr>
      <vt:lpstr>PROPUESTA DE IMPLEMENTACIÓN DE LA INICIATIVA DE REDUCCION DE EMISIONES (IRE) QUINTANA ROO</vt:lpstr>
      <vt:lpstr>La Iniciativa de Reducción de Emisiones (IRE) representa la oportunidad para probar el modelo de manejo integrado del territorio para REDD+.</vt:lpstr>
      <vt:lpstr> La IRE pretende consolidar las acciones en cuatro rubros:</vt:lpstr>
      <vt:lpstr>Inversiones de distintos sectores para el desarrollo del territorio.</vt:lpstr>
      <vt:lpstr>AREA DE INFLUENCIA IRE</vt:lpstr>
      <vt:lpstr>La IRE resultará en beneficios adicionales al carbono.</vt:lpstr>
      <vt:lpstr>PROCESO PARTICIPATIVO DE LOS PI</vt:lpstr>
      <vt:lpstr>Que es el PI</vt:lpstr>
      <vt:lpstr>OBJETIVO DEL PI</vt:lpstr>
      <vt:lpstr>Presentación de PowerPoint</vt:lpstr>
      <vt:lpstr>USO DE SUELO Y VEGETACION EN LA REGION IRE</vt:lpstr>
      <vt:lpstr>SUBREGIONES DE LA IRE</vt:lpstr>
      <vt:lpstr>Fases de la Estrategia de Intervención de la IRE</vt:lpstr>
      <vt:lpstr>Propuesta de acciones a realizar en el contexto de la IRE</vt:lpstr>
      <vt:lpstr>Línea del tiempo del proceso</vt:lpstr>
      <vt:lpstr>Presentación de PowerPoint</vt:lpstr>
      <vt:lpstr>Ejidos propuestos de las 4 subregiones de la IRE en QROO</vt:lpstr>
      <vt:lpstr>Siguientes pasos: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INICIATIVA DE REDUCCION DE EMISIONES (IRE) QUINTANA ROO</dc:title>
  <dc:creator>YAXIBI</dc:creator>
  <cp:lastModifiedBy>SEMA</cp:lastModifiedBy>
  <cp:revision>64</cp:revision>
  <dcterms:created xsi:type="dcterms:W3CDTF">2016-11-22T03:12:32Z</dcterms:created>
  <dcterms:modified xsi:type="dcterms:W3CDTF">2016-12-09T16:16:01Z</dcterms:modified>
</cp:coreProperties>
</file>